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76EF71-69AC-46B9-ADD8-40CC8A6128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493591B-88CC-43DF-8B81-981642733B31}">
      <dgm:prSet/>
      <dgm:spPr/>
      <dgm:t>
        <a:bodyPr/>
        <a:lstStyle/>
        <a:p>
          <a:pPr rtl="0"/>
          <a:r>
            <a:rPr lang="es-ES" dirty="0" smtClean="0"/>
            <a:t>Por la posición del aerogenerador:</a:t>
          </a:r>
          <a:endParaRPr lang="es-ES" dirty="0"/>
        </a:p>
      </dgm:t>
    </dgm:pt>
    <dgm:pt modelId="{A12AE69A-00CE-4290-B590-D74F8620AEBF}" type="parTrans" cxnId="{A7FB8E07-5BF0-4F88-A722-21451DA54591}">
      <dgm:prSet/>
      <dgm:spPr/>
      <dgm:t>
        <a:bodyPr/>
        <a:lstStyle/>
        <a:p>
          <a:endParaRPr lang="es-ES"/>
        </a:p>
      </dgm:t>
    </dgm:pt>
    <dgm:pt modelId="{FA189AAE-FA94-4520-BB5B-3EA06D39295B}" type="sibTrans" cxnId="{A7FB8E07-5BF0-4F88-A722-21451DA54591}">
      <dgm:prSet/>
      <dgm:spPr/>
      <dgm:t>
        <a:bodyPr/>
        <a:lstStyle/>
        <a:p>
          <a:endParaRPr lang="es-ES"/>
        </a:p>
      </dgm:t>
    </dgm:pt>
    <dgm:pt modelId="{DC1021CC-A0E3-4CC7-8DB6-79DBDC23306E}" type="pres">
      <dgm:prSet presAssocID="{0776EF71-69AC-46B9-ADD8-40CC8A6128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043F592-57A7-41D9-831D-03B50B92B09F}" type="pres">
      <dgm:prSet presAssocID="{6493591B-88CC-43DF-8B81-981642733B3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F8B051-7972-4B8C-9278-0F9654BD26DF}" type="presOf" srcId="{6493591B-88CC-43DF-8B81-981642733B31}" destId="{6043F592-57A7-41D9-831D-03B50B92B09F}" srcOrd="0" destOrd="0" presId="urn:microsoft.com/office/officeart/2005/8/layout/vList2"/>
    <dgm:cxn modelId="{5D8FA02E-41AF-4425-B567-7CC6A5CB868F}" type="presOf" srcId="{0776EF71-69AC-46B9-ADD8-40CC8A6128EA}" destId="{DC1021CC-A0E3-4CC7-8DB6-79DBDC23306E}" srcOrd="0" destOrd="0" presId="urn:microsoft.com/office/officeart/2005/8/layout/vList2"/>
    <dgm:cxn modelId="{A7FB8E07-5BF0-4F88-A722-21451DA54591}" srcId="{0776EF71-69AC-46B9-ADD8-40CC8A6128EA}" destId="{6493591B-88CC-43DF-8B81-981642733B31}" srcOrd="0" destOrd="0" parTransId="{A12AE69A-00CE-4290-B590-D74F8620AEBF}" sibTransId="{FA189AAE-FA94-4520-BB5B-3EA06D39295B}"/>
    <dgm:cxn modelId="{6EFDC681-20CC-438C-9882-D66DCE850EF5}" type="presParOf" srcId="{DC1021CC-A0E3-4CC7-8DB6-79DBDC23306E}" destId="{6043F592-57A7-41D9-831D-03B50B92B0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E0F1D9-0F9A-400E-AB2D-6EBB073CD5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65D531-C2D4-4C91-9C77-75EEC0C3A25A}">
      <dgm:prSet custT="1"/>
      <dgm:spPr/>
      <dgm:t>
        <a:bodyPr/>
        <a:lstStyle/>
        <a:p>
          <a:pPr rtl="0"/>
          <a:r>
            <a:rPr lang="es-ES" sz="2400" dirty="0" smtClean="0"/>
            <a:t>Por la posición del equipo con respecto al viento:</a:t>
          </a:r>
          <a:endParaRPr lang="es-ES" sz="2400" dirty="0"/>
        </a:p>
      </dgm:t>
    </dgm:pt>
    <dgm:pt modelId="{6FE367F6-BEE9-4435-AEB8-D3B97F1AD6C3}" type="parTrans" cxnId="{19916459-35FF-4F8B-BE2C-9F57584BB783}">
      <dgm:prSet/>
      <dgm:spPr/>
      <dgm:t>
        <a:bodyPr/>
        <a:lstStyle/>
        <a:p>
          <a:endParaRPr lang="es-ES"/>
        </a:p>
      </dgm:t>
    </dgm:pt>
    <dgm:pt modelId="{E64F8127-06AD-4101-ADFB-336C78A5F89D}" type="sibTrans" cxnId="{19916459-35FF-4F8B-BE2C-9F57584BB783}">
      <dgm:prSet/>
      <dgm:spPr/>
      <dgm:t>
        <a:bodyPr/>
        <a:lstStyle/>
        <a:p>
          <a:endParaRPr lang="es-ES"/>
        </a:p>
      </dgm:t>
    </dgm:pt>
    <dgm:pt modelId="{94B605DF-3B2B-4793-8E09-96D090AAAAE1}" type="pres">
      <dgm:prSet presAssocID="{78E0F1D9-0F9A-400E-AB2D-6EBB073CD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8A05607-4555-4578-8ED8-72E536CAF6F2}" type="pres">
      <dgm:prSet presAssocID="{D265D531-C2D4-4C91-9C77-75EEC0C3A25A}" presName="parentText" presStyleLbl="node1" presStyleIdx="0" presStyleCnt="1" custLinFactNeighborX="4211" custLinFactNeighborY="-19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342755-DD81-4CE2-A0A8-C6B94508A788}" type="presOf" srcId="{78E0F1D9-0F9A-400E-AB2D-6EBB073CD5F0}" destId="{94B605DF-3B2B-4793-8E09-96D090AAAAE1}" srcOrd="0" destOrd="0" presId="urn:microsoft.com/office/officeart/2005/8/layout/vList2"/>
    <dgm:cxn modelId="{19916459-35FF-4F8B-BE2C-9F57584BB783}" srcId="{78E0F1D9-0F9A-400E-AB2D-6EBB073CD5F0}" destId="{D265D531-C2D4-4C91-9C77-75EEC0C3A25A}" srcOrd="0" destOrd="0" parTransId="{6FE367F6-BEE9-4435-AEB8-D3B97F1AD6C3}" sibTransId="{E64F8127-06AD-4101-ADFB-336C78A5F89D}"/>
    <dgm:cxn modelId="{74552083-A492-4FC3-8535-8C69EDA976FE}" type="presOf" srcId="{D265D531-C2D4-4C91-9C77-75EEC0C3A25A}" destId="{28A05607-4555-4578-8ED8-72E536CAF6F2}" srcOrd="0" destOrd="0" presId="urn:microsoft.com/office/officeart/2005/8/layout/vList2"/>
    <dgm:cxn modelId="{A3B57413-31C2-4173-8C41-A9C8BD2258F2}" type="presParOf" srcId="{94B605DF-3B2B-4793-8E09-96D090AAAAE1}" destId="{28A05607-4555-4578-8ED8-72E536CAF6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E0F1D9-0F9A-400E-AB2D-6EBB073CD5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65D531-C2D4-4C91-9C77-75EEC0C3A25A}">
      <dgm:prSet custT="1"/>
      <dgm:spPr/>
      <dgm:t>
        <a:bodyPr/>
        <a:lstStyle/>
        <a:p>
          <a:pPr rtl="0"/>
          <a:r>
            <a:rPr lang="es-ES" sz="2800" dirty="0" smtClean="0"/>
            <a:t>Por el numero de palas:</a:t>
          </a:r>
          <a:endParaRPr lang="es-ES" sz="2800" dirty="0"/>
        </a:p>
      </dgm:t>
    </dgm:pt>
    <dgm:pt modelId="{6FE367F6-BEE9-4435-AEB8-D3B97F1AD6C3}" type="parTrans" cxnId="{19916459-35FF-4F8B-BE2C-9F57584BB783}">
      <dgm:prSet/>
      <dgm:spPr/>
      <dgm:t>
        <a:bodyPr/>
        <a:lstStyle/>
        <a:p>
          <a:endParaRPr lang="es-ES"/>
        </a:p>
      </dgm:t>
    </dgm:pt>
    <dgm:pt modelId="{E64F8127-06AD-4101-ADFB-336C78A5F89D}" type="sibTrans" cxnId="{19916459-35FF-4F8B-BE2C-9F57584BB783}">
      <dgm:prSet/>
      <dgm:spPr/>
      <dgm:t>
        <a:bodyPr/>
        <a:lstStyle/>
        <a:p>
          <a:endParaRPr lang="es-ES"/>
        </a:p>
      </dgm:t>
    </dgm:pt>
    <dgm:pt modelId="{94B605DF-3B2B-4793-8E09-96D090AAAAE1}" type="pres">
      <dgm:prSet presAssocID="{78E0F1D9-0F9A-400E-AB2D-6EBB073CD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8A05607-4555-4578-8ED8-72E536CAF6F2}" type="pres">
      <dgm:prSet presAssocID="{D265D531-C2D4-4C91-9C77-75EEC0C3A25A}" presName="parentText" presStyleLbl="node1" presStyleIdx="0" presStyleCnt="1" custLinFactNeighborX="-1010" custLinFactNeighborY="-19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74F361-ECE0-47E8-9E21-5BBBFD418B5E}" type="presOf" srcId="{D265D531-C2D4-4C91-9C77-75EEC0C3A25A}" destId="{28A05607-4555-4578-8ED8-72E536CAF6F2}" srcOrd="0" destOrd="0" presId="urn:microsoft.com/office/officeart/2005/8/layout/vList2"/>
    <dgm:cxn modelId="{90089E88-B4A4-4CFA-B15D-24823D57CCCE}" type="presOf" srcId="{78E0F1D9-0F9A-400E-AB2D-6EBB073CD5F0}" destId="{94B605DF-3B2B-4793-8E09-96D090AAAAE1}" srcOrd="0" destOrd="0" presId="urn:microsoft.com/office/officeart/2005/8/layout/vList2"/>
    <dgm:cxn modelId="{19916459-35FF-4F8B-BE2C-9F57584BB783}" srcId="{78E0F1D9-0F9A-400E-AB2D-6EBB073CD5F0}" destId="{D265D531-C2D4-4C91-9C77-75EEC0C3A25A}" srcOrd="0" destOrd="0" parTransId="{6FE367F6-BEE9-4435-AEB8-D3B97F1AD6C3}" sibTransId="{E64F8127-06AD-4101-ADFB-336C78A5F89D}"/>
    <dgm:cxn modelId="{A2B209E6-D0D2-4FCF-BB66-849742FD6C2E}" type="presParOf" srcId="{94B605DF-3B2B-4793-8E09-96D090AAAAE1}" destId="{28A05607-4555-4578-8ED8-72E536CAF6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E0F1D9-0F9A-400E-AB2D-6EBB073CD5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65D531-C2D4-4C91-9C77-75EEC0C3A25A}">
      <dgm:prSet custT="1"/>
      <dgm:spPr/>
      <dgm:t>
        <a:bodyPr/>
        <a:lstStyle/>
        <a:p>
          <a:pPr rtl="0"/>
          <a:r>
            <a:rPr lang="es-ES" sz="2800" dirty="0" smtClean="0"/>
            <a:t>Por el numero de palas:</a:t>
          </a:r>
          <a:endParaRPr lang="es-ES" sz="2800" dirty="0"/>
        </a:p>
      </dgm:t>
    </dgm:pt>
    <dgm:pt modelId="{6FE367F6-BEE9-4435-AEB8-D3B97F1AD6C3}" type="parTrans" cxnId="{19916459-35FF-4F8B-BE2C-9F57584BB783}">
      <dgm:prSet/>
      <dgm:spPr/>
      <dgm:t>
        <a:bodyPr/>
        <a:lstStyle/>
        <a:p>
          <a:endParaRPr lang="es-ES"/>
        </a:p>
      </dgm:t>
    </dgm:pt>
    <dgm:pt modelId="{E64F8127-06AD-4101-ADFB-336C78A5F89D}" type="sibTrans" cxnId="{19916459-35FF-4F8B-BE2C-9F57584BB783}">
      <dgm:prSet/>
      <dgm:spPr/>
      <dgm:t>
        <a:bodyPr/>
        <a:lstStyle/>
        <a:p>
          <a:endParaRPr lang="es-ES"/>
        </a:p>
      </dgm:t>
    </dgm:pt>
    <dgm:pt modelId="{94B605DF-3B2B-4793-8E09-96D090AAAAE1}" type="pres">
      <dgm:prSet presAssocID="{78E0F1D9-0F9A-400E-AB2D-6EBB073CD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8A05607-4555-4578-8ED8-72E536CAF6F2}" type="pres">
      <dgm:prSet presAssocID="{D265D531-C2D4-4C91-9C77-75EEC0C3A25A}" presName="parentText" presStyleLbl="node1" presStyleIdx="0" presStyleCnt="1" custLinFactNeighborX="-1010" custLinFactNeighborY="-19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5B565E-2F75-4573-87BA-CDFBBCEC20EC}" type="presOf" srcId="{D265D531-C2D4-4C91-9C77-75EEC0C3A25A}" destId="{28A05607-4555-4578-8ED8-72E536CAF6F2}" srcOrd="0" destOrd="0" presId="urn:microsoft.com/office/officeart/2005/8/layout/vList2"/>
    <dgm:cxn modelId="{19916459-35FF-4F8B-BE2C-9F57584BB783}" srcId="{78E0F1D9-0F9A-400E-AB2D-6EBB073CD5F0}" destId="{D265D531-C2D4-4C91-9C77-75EEC0C3A25A}" srcOrd="0" destOrd="0" parTransId="{6FE367F6-BEE9-4435-AEB8-D3B97F1AD6C3}" sibTransId="{E64F8127-06AD-4101-ADFB-336C78A5F89D}"/>
    <dgm:cxn modelId="{313BD1AC-EBC6-4797-AFB4-B8E1E112EB24}" type="presOf" srcId="{78E0F1D9-0F9A-400E-AB2D-6EBB073CD5F0}" destId="{94B605DF-3B2B-4793-8E09-96D090AAAAE1}" srcOrd="0" destOrd="0" presId="urn:microsoft.com/office/officeart/2005/8/layout/vList2"/>
    <dgm:cxn modelId="{9EBE2B75-6987-41A3-8FC8-D5950BA1DCEC}" type="presParOf" srcId="{94B605DF-3B2B-4793-8E09-96D090AAAAE1}" destId="{28A05607-4555-4578-8ED8-72E536CAF6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E0F1D9-0F9A-400E-AB2D-6EBB073CD5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65D531-C2D4-4C91-9C77-75EEC0C3A25A}">
      <dgm:prSet custT="1"/>
      <dgm:spPr/>
      <dgm:t>
        <a:bodyPr/>
        <a:lstStyle/>
        <a:p>
          <a:pPr rtl="0"/>
          <a:r>
            <a:rPr lang="es-ES" sz="2800" dirty="0" smtClean="0"/>
            <a:t>Por el numero de palas:</a:t>
          </a:r>
          <a:endParaRPr lang="es-ES" sz="2800" dirty="0"/>
        </a:p>
      </dgm:t>
    </dgm:pt>
    <dgm:pt modelId="{6FE367F6-BEE9-4435-AEB8-D3B97F1AD6C3}" type="parTrans" cxnId="{19916459-35FF-4F8B-BE2C-9F57584BB783}">
      <dgm:prSet/>
      <dgm:spPr/>
      <dgm:t>
        <a:bodyPr/>
        <a:lstStyle/>
        <a:p>
          <a:endParaRPr lang="es-ES"/>
        </a:p>
      </dgm:t>
    </dgm:pt>
    <dgm:pt modelId="{E64F8127-06AD-4101-ADFB-336C78A5F89D}" type="sibTrans" cxnId="{19916459-35FF-4F8B-BE2C-9F57584BB783}">
      <dgm:prSet/>
      <dgm:spPr/>
      <dgm:t>
        <a:bodyPr/>
        <a:lstStyle/>
        <a:p>
          <a:endParaRPr lang="es-ES"/>
        </a:p>
      </dgm:t>
    </dgm:pt>
    <dgm:pt modelId="{94B605DF-3B2B-4793-8E09-96D090AAAAE1}" type="pres">
      <dgm:prSet presAssocID="{78E0F1D9-0F9A-400E-AB2D-6EBB073CD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8A05607-4555-4578-8ED8-72E536CAF6F2}" type="pres">
      <dgm:prSet presAssocID="{D265D531-C2D4-4C91-9C77-75EEC0C3A25A}" presName="parentText" presStyleLbl="node1" presStyleIdx="0" presStyleCnt="1" custLinFactNeighborX="-1010" custLinFactNeighborY="-19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EE26E8A-06B3-4AF0-8AF0-DBB0FBF624C9}" type="presOf" srcId="{D265D531-C2D4-4C91-9C77-75EEC0C3A25A}" destId="{28A05607-4555-4578-8ED8-72E536CAF6F2}" srcOrd="0" destOrd="0" presId="urn:microsoft.com/office/officeart/2005/8/layout/vList2"/>
    <dgm:cxn modelId="{19916459-35FF-4F8B-BE2C-9F57584BB783}" srcId="{78E0F1D9-0F9A-400E-AB2D-6EBB073CD5F0}" destId="{D265D531-C2D4-4C91-9C77-75EEC0C3A25A}" srcOrd="0" destOrd="0" parTransId="{6FE367F6-BEE9-4435-AEB8-D3B97F1AD6C3}" sibTransId="{E64F8127-06AD-4101-ADFB-336C78A5F89D}"/>
    <dgm:cxn modelId="{64D58D9B-796B-4378-92C9-A0DEDD5B0CD4}" type="presOf" srcId="{78E0F1D9-0F9A-400E-AB2D-6EBB073CD5F0}" destId="{94B605DF-3B2B-4793-8E09-96D090AAAAE1}" srcOrd="0" destOrd="0" presId="urn:microsoft.com/office/officeart/2005/8/layout/vList2"/>
    <dgm:cxn modelId="{8F23019F-B1E4-4BAC-A0DD-4C23CC1E5B18}" type="presParOf" srcId="{94B605DF-3B2B-4793-8E09-96D090AAAAE1}" destId="{28A05607-4555-4578-8ED8-72E536CAF6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E0F1D9-0F9A-400E-AB2D-6EBB073CD5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265D531-C2D4-4C91-9C77-75EEC0C3A25A}">
      <dgm:prSet custT="1"/>
      <dgm:spPr/>
      <dgm:t>
        <a:bodyPr/>
        <a:lstStyle/>
        <a:p>
          <a:pPr rtl="0"/>
          <a:r>
            <a:rPr lang="es-ES" sz="2800" dirty="0" smtClean="0"/>
            <a:t>Por el numero de palas:</a:t>
          </a:r>
          <a:endParaRPr lang="es-ES" sz="2800" dirty="0"/>
        </a:p>
      </dgm:t>
    </dgm:pt>
    <dgm:pt modelId="{6FE367F6-BEE9-4435-AEB8-D3B97F1AD6C3}" type="parTrans" cxnId="{19916459-35FF-4F8B-BE2C-9F57584BB783}">
      <dgm:prSet/>
      <dgm:spPr/>
      <dgm:t>
        <a:bodyPr/>
        <a:lstStyle/>
        <a:p>
          <a:endParaRPr lang="es-ES"/>
        </a:p>
      </dgm:t>
    </dgm:pt>
    <dgm:pt modelId="{E64F8127-06AD-4101-ADFB-336C78A5F89D}" type="sibTrans" cxnId="{19916459-35FF-4F8B-BE2C-9F57584BB783}">
      <dgm:prSet/>
      <dgm:spPr/>
      <dgm:t>
        <a:bodyPr/>
        <a:lstStyle/>
        <a:p>
          <a:endParaRPr lang="es-ES"/>
        </a:p>
      </dgm:t>
    </dgm:pt>
    <dgm:pt modelId="{94B605DF-3B2B-4793-8E09-96D090AAAAE1}" type="pres">
      <dgm:prSet presAssocID="{78E0F1D9-0F9A-400E-AB2D-6EBB073CD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8A05607-4555-4578-8ED8-72E536CAF6F2}" type="pres">
      <dgm:prSet presAssocID="{D265D531-C2D4-4C91-9C77-75EEC0C3A25A}" presName="parentText" presStyleLbl="node1" presStyleIdx="0" presStyleCnt="1" custLinFactNeighborX="-1010" custLinFactNeighborY="-19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116715-D72D-4C10-B855-C4A15B218FFE}" type="presOf" srcId="{D265D531-C2D4-4C91-9C77-75EEC0C3A25A}" destId="{28A05607-4555-4578-8ED8-72E536CAF6F2}" srcOrd="0" destOrd="0" presId="urn:microsoft.com/office/officeart/2005/8/layout/vList2"/>
    <dgm:cxn modelId="{F1211F24-5284-45B8-A499-6FC5D8AEA925}" type="presOf" srcId="{78E0F1D9-0F9A-400E-AB2D-6EBB073CD5F0}" destId="{94B605DF-3B2B-4793-8E09-96D090AAAAE1}" srcOrd="0" destOrd="0" presId="urn:microsoft.com/office/officeart/2005/8/layout/vList2"/>
    <dgm:cxn modelId="{19916459-35FF-4F8B-BE2C-9F57584BB783}" srcId="{78E0F1D9-0F9A-400E-AB2D-6EBB073CD5F0}" destId="{D265D531-C2D4-4C91-9C77-75EEC0C3A25A}" srcOrd="0" destOrd="0" parTransId="{6FE367F6-BEE9-4435-AEB8-D3B97F1AD6C3}" sibTransId="{E64F8127-06AD-4101-ADFB-336C78A5F89D}"/>
    <dgm:cxn modelId="{3A8BAA0F-48ED-45AD-BDBF-0846F5DEE161}" type="presParOf" srcId="{94B605DF-3B2B-4793-8E09-96D090AAAAE1}" destId="{28A05607-4555-4578-8ED8-72E536CAF6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408A1E-566E-48E6-944C-C83C2BAB3F2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8D80ED0-6117-4CE3-83E9-ADD0DD481E55}">
      <dgm:prSet custT="1"/>
      <dgm:spPr/>
      <dgm:t>
        <a:bodyPr/>
        <a:lstStyle/>
        <a:p>
          <a:pPr rtl="0"/>
          <a:r>
            <a:rPr lang="es-ES" sz="3600" dirty="0" smtClean="0"/>
            <a:t>10</a:t>
          </a:r>
          <a:endParaRPr lang="es-ES" sz="3600" dirty="0"/>
        </a:p>
      </dgm:t>
    </dgm:pt>
    <dgm:pt modelId="{B3D5033D-9ED7-40B8-B620-CBFBDA25A28F}" type="parTrans" cxnId="{5410B513-54EB-42CF-A6EC-2D342526AB78}">
      <dgm:prSet/>
      <dgm:spPr/>
      <dgm:t>
        <a:bodyPr/>
        <a:lstStyle/>
        <a:p>
          <a:endParaRPr lang="es-ES"/>
        </a:p>
      </dgm:t>
    </dgm:pt>
    <dgm:pt modelId="{27865216-81AA-43C0-84E9-1EA68D84AE1F}" type="sibTrans" cxnId="{5410B513-54EB-42CF-A6EC-2D342526AB78}">
      <dgm:prSet/>
      <dgm:spPr/>
      <dgm:t>
        <a:bodyPr/>
        <a:lstStyle/>
        <a:p>
          <a:endParaRPr lang="es-ES"/>
        </a:p>
      </dgm:t>
    </dgm:pt>
    <dgm:pt modelId="{C795D75F-CFB6-4527-B445-E0F44C871C9E}" type="pres">
      <dgm:prSet presAssocID="{86408A1E-566E-48E6-944C-C83C2BAB3F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E95F6AC-826E-4A97-8656-33DFF9F2AC3F}" type="pres">
      <dgm:prSet presAssocID="{58D80ED0-6117-4CE3-83E9-ADD0DD481E55}" presName="hierRoot1" presStyleCnt="0">
        <dgm:presLayoutVars>
          <dgm:hierBranch val="init"/>
        </dgm:presLayoutVars>
      </dgm:prSet>
      <dgm:spPr/>
    </dgm:pt>
    <dgm:pt modelId="{8EB94840-F94D-4461-8790-5AB094887EBF}" type="pres">
      <dgm:prSet presAssocID="{58D80ED0-6117-4CE3-83E9-ADD0DD481E55}" presName="rootComposite1" presStyleCnt="0"/>
      <dgm:spPr/>
    </dgm:pt>
    <dgm:pt modelId="{E1A9C679-CC7D-4971-869C-038E7FD7227A}" type="pres">
      <dgm:prSet presAssocID="{58D80ED0-6117-4CE3-83E9-ADD0DD481E55}" presName="rootText1" presStyleLbl="node0" presStyleIdx="0" presStyleCnt="1" custLinFactNeighborX="-12" custLinFactNeighborY="-83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7BAA70-18E1-496A-9267-1E9C13784E8A}" type="pres">
      <dgm:prSet presAssocID="{58D80ED0-6117-4CE3-83E9-ADD0DD481E5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AFD2569-0FC1-4C03-8EEF-C2E368D4CDAC}" type="pres">
      <dgm:prSet presAssocID="{58D80ED0-6117-4CE3-83E9-ADD0DD481E55}" presName="hierChild2" presStyleCnt="0"/>
      <dgm:spPr/>
    </dgm:pt>
    <dgm:pt modelId="{0A754A41-59EA-43BF-A882-B5E09068DF0F}" type="pres">
      <dgm:prSet presAssocID="{58D80ED0-6117-4CE3-83E9-ADD0DD481E55}" presName="hierChild3" presStyleCnt="0"/>
      <dgm:spPr/>
    </dgm:pt>
  </dgm:ptLst>
  <dgm:cxnLst>
    <dgm:cxn modelId="{E6923F2C-4855-492B-8269-685E6C6FDC5E}" type="presOf" srcId="{58D80ED0-6117-4CE3-83E9-ADD0DD481E55}" destId="{E1A9C679-CC7D-4971-869C-038E7FD7227A}" srcOrd="0" destOrd="0" presId="urn:microsoft.com/office/officeart/2005/8/layout/orgChart1"/>
    <dgm:cxn modelId="{5410B513-54EB-42CF-A6EC-2D342526AB78}" srcId="{86408A1E-566E-48E6-944C-C83C2BAB3F2E}" destId="{58D80ED0-6117-4CE3-83E9-ADD0DD481E55}" srcOrd="0" destOrd="0" parTransId="{B3D5033D-9ED7-40B8-B620-CBFBDA25A28F}" sibTransId="{27865216-81AA-43C0-84E9-1EA68D84AE1F}"/>
    <dgm:cxn modelId="{0FE7DF7E-2CDB-4668-9B56-823C1F75DD55}" type="presOf" srcId="{58D80ED0-6117-4CE3-83E9-ADD0DD481E55}" destId="{E47BAA70-18E1-496A-9267-1E9C13784E8A}" srcOrd="1" destOrd="0" presId="urn:microsoft.com/office/officeart/2005/8/layout/orgChart1"/>
    <dgm:cxn modelId="{B5BC2ECA-5C6E-4B40-B677-E86183DD0B1B}" type="presOf" srcId="{86408A1E-566E-48E6-944C-C83C2BAB3F2E}" destId="{C795D75F-CFB6-4527-B445-E0F44C871C9E}" srcOrd="0" destOrd="0" presId="urn:microsoft.com/office/officeart/2005/8/layout/orgChart1"/>
    <dgm:cxn modelId="{0C54B716-C8F8-4784-BEC9-3CB25C8A73E1}" type="presParOf" srcId="{C795D75F-CFB6-4527-B445-E0F44C871C9E}" destId="{3E95F6AC-826E-4A97-8656-33DFF9F2AC3F}" srcOrd="0" destOrd="0" presId="urn:microsoft.com/office/officeart/2005/8/layout/orgChart1"/>
    <dgm:cxn modelId="{B84BB834-2C33-4272-98AD-CE5A2E9FC98E}" type="presParOf" srcId="{3E95F6AC-826E-4A97-8656-33DFF9F2AC3F}" destId="{8EB94840-F94D-4461-8790-5AB094887EBF}" srcOrd="0" destOrd="0" presId="urn:microsoft.com/office/officeart/2005/8/layout/orgChart1"/>
    <dgm:cxn modelId="{B0E93EF8-922B-43CA-A5CA-709A2BD6E642}" type="presParOf" srcId="{8EB94840-F94D-4461-8790-5AB094887EBF}" destId="{E1A9C679-CC7D-4971-869C-038E7FD7227A}" srcOrd="0" destOrd="0" presId="urn:microsoft.com/office/officeart/2005/8/layout/orgChart1"/>
    <dgm:cxn modelId="{602A648C-7706-40ED-A6AF-0A6CCA89E6A0}" type="presParOf" srcId="{8EB94840-F94D-4461-8790-5AB094887EBF}" destId="{E47BAA70-18E1-496A-9267-1E9C13784E8A}" srcOrd="1" destOrd="0" presId="urn:microsoft.com/office/officeart/2005/8/layout/orgChart1"/>
    <dgm:cxn modelId="{A9FC154E-83F2-4AED-AF81-FBD385F3AFF9}" type="presParOf" srcId="{3E95F6AC-826E-4A97-8656-33DFF9F2AC3F}" destId="{CAFD2569-0FC1-4C03-8EEF-C2E368D4CDAC}" srcOrd="1" destOrd="0" presId="urn:microsoft.com/office/officeart/2005/8/layout/orgChart1"/>
    <dgm:cxn modelId="{4AD3B70C-4DE9-47D0-BD2F-BF4C343CA2FF}" type="presParOf" srcId="{3E95F6AC-826E-4A97-8656-33DFF9F2AC3F}" destId="{0A754A41-59EA-43BF-A882-B5E09068DF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43F592-57A7-41D9-831D-03B50B92B09F}">
      <dsp:nvSpPr>
        <dsp:cNvPr id="0" name=""/>
        <dsp:cNvSpPr/>
      </dsp:nvSpPr>
      <dsp:spPr>
        <a:xfrm>
          <a:off x="0" y="4567"/>
          <a:ext cx="7272808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Por la posición del aerogenerador:</a:t>
          </a:r>
          <a:endParaRPr lang="es-ES" sz="2400" kern="1200" dirty="0"/>
        </a:p>
      </dsp:txBody>
      <dsp:txXfrm>
        <a:off x="0" y="4567"/>
        <a:ext cx="7272808" cy="5756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05607-4555-4578-8ED8-72E536CAF6F2}">
      <dsp:nvSpPr>
        <dsp:cNvPr id="0" name=""/>
        <dsp:cNvSpPr/>
      </dsp:nvSpPr>
      <dsp:spPr>
        <a:xfrm>
          <a:off x="0" y="0"/>
          <a:ext cx="7128792" cy="5227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Por la posición del equipo con respecto al viento:</a:t>
          </a:r>
          <a:endParaRPr lang="es-ES" sz="2400" kern="1200" dirty="0"/>
        </a:p>
      </dsp:txBody>
      <dsp:txXfrm>
        <a:off x="0" y="0"/>
        <a:ext cx="7128792" cy="52272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05607-4555-4578-8ED8-72E536CAF6F2}">
      <dsp:nvSpPr>
        <dsp:cNvPr id="0" name=""/>
        <dsp:cNvSpPr/>
      </dsp:nvSpPr>
      <dsp:spPr>
        <a:xfrm>
          <a:off x="0" y="0"/>
          <a:ext cx="7128792" cy="522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Por el numero de palas:</a:t>
          </a:r>
          <a:endParaRPr lang="es-ES" sz="2800" kern="1200" dirty="0"/>
        </a:p>
      </dsp:txBody>
      <dsp:txXfrm>
        <a:off x="0" y="0"/>
        <a:ext cx="7128792" cy="52286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05607-4555-4578-8ED8-72E536CAF6F2}">
      <dsp:nvSpPr>
        <dsp:cNvPr id="0" name=""/>
        <dsp:cNvSpPr/>
      </dsp:nvSpPr>
      <dsp:spPr>
        <a:xfrm>
          <a:off x="0" y="0"/>
          <a:ext cx="7128792" cy="522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Por el numero de palas:</a:t>
          </a:r>
          <a:endParaRPr lang="es-ES" sz="2800" kern="1200" dirty="0"/>
        </a:p>
      </dsp:txBody>
      <dsp:txXfrm>
        <a:off x="0" y="0"/>
        <a:ext cx="7128792" cy="52286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05607-4555-4578-8ED8-72E536CAF6F2}">
      <dsp:nvSpPr>
        <dsp:cNvPr id="0" name=""/>
        <dsp:cNvSpPr/>
      </dsp:nvSpPr>
      <dsp:spPr>
        <a:xfrm>
          <a:off x="0" y="0"/>
          <a:ext cx="7128792" cy="522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Por el numero de palas:</a:t>
          </a:r>
          <a:endParaRPr lang="es-ES" sz="2800" kern="1200" dirty="0"/>
        </a:p>
      </dsp:txBody>
      <dsp:txXfrm>
        <a:off x="0" y="0"/>
        <a:ext cx="7128792" cy="52286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05607-4555-4578-8ED8-72E536CAF6F2}">
      <dsp:nvSpPr>
        <dsp:cNvPr id="0" name=""/>
        <dsp:cNvSpPr/>
      </dsp:nvSpPr>
      <dsp:spPr>
        <a:xfrm>
          <a:off x="0" y="0"/>
          <a:ext cx="7128792" cy="522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Por el numero de palas:</a:t>
          </a:r>
          <a:endParaRPr lang="es-ES" sz="2800" kern="1200" dirty="0"/>
        </a:p>
      </dsp:txBody>
      <dsp:txXfrm>
        <a:off x="0" y="0"/>
        <a:ext cx="7128792" cy="52286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A9C679-CC7D-4971-869C-038E7FD7227A}">
      <dsp:nvSpPr>
        <dsp:cNvPr id="0" name=""/>
        <dsp:cNvSpPr/>
      </dsp:nvSpPr>
      <dsp:spPr>
        <a:xfrm>
          <a:off x="1" y="2"/>
          <a:ext cx="863885" cy="431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10</a:t>
          </a:r>
          <a:endParaRPr lang="es-ES" sz="3600" kern="1200" dirty="0"/>
        </a:p>
      </dsp:txBody>
      <dsp:txXfrm>
        <a:off x="1" y="2"/>
        <a:ext cx="863885" cy="431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198ABE-44A3-43B9-A2E8-0C30311E1F26}" type="datetimeFigureOut">
              <a:rPr lang="es-ES" smtClean="0"/>
              <a:pPr/>
              <a:t>16/12/2013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10DEF5-E8DF-4501-874E-B411300BE07F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07423" y="380002"/>
            <a:ext cx="7772400" cy="1470025"/>
          </a:xfrm>
        </p:spPr>
        <p:txBody>
          <a:bodyPr/>
          <a:lstStyle/>
          <a:p>
            <a:pPr algn="ctr"/>
            <a:r>
              <a:rPr lang="es-ES" dirty="0" smtClean="0"/>
              <a:t>ENERGÍA EÓLICA</a:t>
            </a:r>
            <a:endParaRPr lang="es-ES" dirty="0"/>
          </a:p>
        </p:txBody>
      </p:sp>
      <p:pic>
        <p:nvPicPr>
          <p:cNvPr id="4" name="3 Imagen" descr="eolicamar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132856"/>
            <a:ext cx="6372708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es-ES" dirty="0" smtClean="0"/>
              <a:t>Índice: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1601416"/>
            <a:ext cx="8229600" cy="5067944"/>
          </a:xfrm>
        </p:spPr>
        <p:txBody>
          <a:bodyPr>
            <a:normAutofit/>
          </a:bodyPr>
          <a:lstStyle/>
          <a:p>
            <a:r>
              <a:rPr lang="es-ES" sz="2500" dirty="0" smtClean="0"/>
              <a:t>1. Introducción, ¿Qué es la energía eólica?</a:t>
            </a:r>
          </a:p>
          <a:p>
            <a:r>
              <a:rPr lang="es-ES" sz="2500" dirty="0" smtClean="0"/>
              <a:t>2. ¿Cómo se obtiene la energía eléctrica?</a:t>
            </a:r>
          </a:p>
          <a:p>
            <a:r>
              <a:rPr lang="es-ES" sz="2500" dirty="0" smtClean="0"/>
              <a:t>3. Parques eólicos.</a:t>
            </a:r>
          </a:p>
          <a:p>
            <a:r>
              <a:rPr lang="es-ES" sz="2500" dirty="0" smtClean="0"/>
              <a:t>4. Aerogeneradores.</a:t>
            </a:r>
          </a:p>
          <a:p>
            <a:r>
              <a:rPr lang="es-ES" sz="2500" dirty="0" smtClean="0"/>
              <a:t>5. Componentes de un aerogenerador.</a:t>
            </a:r>
          </a:p>
          <a:p>
            <a:r>
              <a:rPr lang="es-ES" sz="2500" dirty="0" smtClean="0"/>
              <a:t>6. Funcionamiento de un aerogenerador.</a:t>
            </a:r>
          </a:p>
          <a:p>
            <a:r>
              <a:rPr lang="es-ES" sz="2500" dirty="0" smtClean="0"/>
              <a:t>7. Tipos de aerogeneradores.</a:t>
            </a:r>
          </a:p>
          <a:p>
            <a:r>
              <a:rPr lang="es-ES" sz="2500" dirty="0" smtClean="0"/>
              <a:t>8. Almacenamiento y potencia.</a:t>
            </a:r>
          </a:p>
          <a:p>
            <a:r>
              <a:rPr lang="es-ES" sz="2500" dirty="0" smtClean="0"/>
              <a:t>9. Energía eólica en España.</a:t>
            </a:r>
          </a:p>
          <a:p>
            <a:r>
              <a:rPr lang="es-ES" sz="2500" dirty="0" smtClean="0"/>
              <a:t>10. Ventajas y desventajas.</a:t>
            </a:r>
          </a:p>
          <a:p>
            <a:r>
              <a:rPr lang="es-ES" sz="2500" dirty="0" smtClean="0"/>
              <a:t>11. Inconvenientes técnicos.</a:t>
            </a:r>
          </a:p>
          <a:p>
            <a:endParaRPr lang="es-ES" sz="1800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¿Que 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la energía obtenida por el viento, es decir, la energía cinética generada por las corrientes de aire, y que es transformada en otras formas útiles de energía, como la mecánica o eléctrica.</a:t>
            </a:r>
          </a:p>
          <a:p>
            <a:r>
              <a:rPr lang="es-ES" dirty="0" smtClean="0"/>
              <a:t>La energía eólica se considera una forma indirecta de energía solar, puesto que el sol, al calentar las masas de aire, produce un incremento de la presión atmosférica y con ello el desplazamiento de estas masas a zonas de menor presión. Como resultado de este movimiento se da origen a los vientos.</a:t>
            </a:r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¿Que 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la energía obtenida por el viento, es decir, la energía cinética generada por las corrientes de aire, y que es transformada en otras formas útiles de energía, como la mecánica o eléctrica.</a:t>
            </a:r>
          </a:p>
          <a:p>
            <a:r>
              <a:rPr lang="es-ES" dirty="0" smtClean="0"/>
              <a:t>La energía eólica se considera una forma indirecta de energía solar, puesto que el sol, al calentar las masas de aire, produce un incremento de la presión atmosférica y con ello el desplazamiento de estas masas a zonas de menor presión. Como resultado de este movimiento se da origen a los vientos.</a:t>
            </a:r>
            <a:endParaRPr lang="es-ES" dirty="0"/>
          </a:p>
        </p:txBody>
      </p:sp>
      <p:pic>
        <p:nvPicPr>
          <p:cNvPr id="4" name="3 Imagen" descr="Sin títul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8676456" cy="506980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1644792"/>
          </a:xfrm>
        </p:spPr>
        <p:txBody>
          <a:bodyPr>
            <a:normAutofit/>
          </a:bodyPr>
          <a:lstStyle/>
          <a:p>
            <a:r>
              <a:rPr lang="es-ES" dirty="0" smtClean="0"/>
              <a:t>2. ¿Cómo se obtiene la energía eléctrica?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La obtención  de la energía eléctrica la obtenemos mediante </a:t>
            </a:r>
            <a:r>
              <a:rPr lang="es-ES" u="sng" dirty="0" smtClean="0"/>
              <a:t>aerogeneradores</a:t>
            </a:r>
            <a:r>
              <a:rPr lang="es-ES" dirty="0" smtClean="0"/>
              <a:t>. Que son los encargados de transformar la energía del viento en energía eléctrica. </a:t>
            </a:r>
          </a:p>
          <a:p>
            <a:endParaRPr lang="es-ES" dirty="0" smtClean="0"/>
          </a:p>
          <a:p>
            <a:r>
              <a:rPr lang="es-ES" dirty="0" smtClean="0"/>
              <a:t>Los aerogeneradores dependen su funcionamiento del viento de la zona, siendo 3 m/s (10 km/h) y 25 m/s (90 km/h), el rango de funcionamiento.</a:t>
            </a:r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1644792"/>
          </a:xfrm>
        </p:spPr>
        <p:txBody>
          <a:bodyPr>
            <a:normAutofit/>
          </a:bodyPr>
          <a:lstStyle/>
          <a:p>
            <a:r>
              <a:rPr lang="es-ES" dirty="0" smtClean="0"/>
              <a:t>2. ¿Cómo se obtiene la energía eléctrica?</a:t>
            </a:r>
            <a:endParaRPr lang="es-ES" dirty="0"/>
          </a:p>
        </p:txBody>
      </p:sp>
      <p:pic>
        <p:nvPicPr>
          <p:cNvPr id="4" name="3 Imagen" descr="aerogenerador-de-media-potencia-369046.jp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995936" y="2132856"/>
            <a:ext cx="3294366" cy="4392488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3. Parques Eólicos.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88840"/>
            <a:ext cx="8496944" cy="5040560"/>
          </a:xfrm>
        </p:spPr>
        <p:txBody>
          <a:bodyPr>
            <a:normAutofit/>
          </a:bodyPr>
          <a:lstStyle/>
          <a:p>
            <a:r>
              <a:rPr lang="es-ES" dirty="0" smtClean="0"/>
              <a:t>Un parque eólico es una agrupación de aerogeneradores.</a:t>
            </a:r>
          </a:p>
          <a:p>
            <a:endParaRPr lang="es-ES" dirty="0" smtClean="0"/>
          </a:p>
          <a:p>
            <a:r>
              <a:rPr lang="es-ES" dirty="0" smtClean="0"/>
              <a:t>Se pueden situar en tierra o en el mar (ultramar), siendo los primeros los más habituales.</a:t>
            </a:r>
          </a:p>
          <a:p>
            <a:endParaRPr lang="es-ES" dirty="0" smtClean="0"/>
          </a:p>
          <a:p>
            <a:r>
              <a:rPr lang="es-ES" dirty="0" smtClean="0"/>
              <a:t>El número de aerogeneradores depende fundamentalmente de la superficie disponible y de las características del viento en el emplazamiento. 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3. Parques Eólicos.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5040560"/>
          </a:xfrm>
        </p:spPr>
        <p:txBody>
          <a:bodyPr>
            <a:normAutofit/>
          </a:bodyPr>
          <a:lstStyle/>
          <a:p>
            <a:r>
              <a:rPr lang="es-ES" dirty="0" smtClean="0"/>
              <a:t>Antes de montar un parque eólico se estudia el viento durante un tiempo que suele ser superior a un año. Con los datos recogidos se traza un diagrama que indica las direcciones predominantes del viento y su velocidad.</a:t>
            </a:r>
          </a:p>
          <a:p>
            <a:endParaRPr lang="es-ES" dirty="0" smtClean="0"/>
          </a:p>
          <a:p>
            <a:r>
              <a:rPr lang="es-ES" dirty="0" smtClean="0"/>
              <a:t> Los aerogeneradores suelen espaciarse entre 150 y 300 metros los unos de los otros, o con otros obstáculos.</a:t>
            </a:r>
          </a:p>
          <a:p>
            <a:endParaRPr lang="es-ES" dirty="0" smtClean="0"/>
          </a:p>
          <a:p>
            <a:r>
              <a:rPr lang="es-ES" dirty="0" smtClean="0"/>
              <a:t>España tiene, a fecha de finales de 2011, 19.259 MW de potencia eólica instalada, que representa el 16% de la demanda total.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Parques Eólicos.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7544" y="2348880"/>
            <a:ext cx="4040188" cy="659352"/>
          </a:xfrm>
        </p:spPr>
        <p:txBody>
          <a:bodyPr/>
          <a:lstStyle/>
          <a:p>
            <a:r>
              <a:rPr lang="es-ES" dirty="0" smtClean="0"/>
              <a:t>Parque Eólico terrestre: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16016" y="2348880"/>
            <a:ext cx="4041775" cy="654843"/>
          </a:xfrm>
        </p:spPr>
        <p:txBody>
          <a:bodyPr/>
          <a:lstStyle/>
          <a:p>
            <a:r>
              <a:rPr lang="es-ES" dirty="0" smtClean="0"/>
              <a:t>Parque Eólico marino:</a:t>
            </a:r>
            <a:endParaRPr lang="es-ES" dirty="0"/>
          </a:p>
        </p:txBody>
      </p:sp>
      <p:pic>
        <p:nvPicPr>
          <p:cNvPr id="7" name="6 Marcador de contenido" descr="Energía-Eólic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90728"/>
            <a:ext cx="4040188" cy="2694257"/>
          </a:xfrm>
        </p:spPr>
      </p:pic>
      <p:pic>
        <p:nvPicPr>
          <p:cNvPr id="8" name="7 Marcador de contenido" descr="eolicamarin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3090598"/>
            <a:ext cx="4041775" cy="269451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Aerogeneradores.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Son los encargados de trasformar la energía cinética del viento en energía eléctrica.</a:t>
            </a:r>
          </a:p>
          <a:p>
            <a:r>
              <a:rPr lang="es-ES" dirty="0" smtClean="0"/>
              <a:t>Es un generador eléctrico movido por una turbina accionada por el viento (turbina eólica).</a:t>
            </a:r>
          </a:p>
          <a:p>
            <a:r>
              <a:rPr lang="es-ES" dirty="0" smtClean="0"/>
              <a:t>Los aerogeneradores pueden trabajar de manera aislada o agrupados en parques eólicos o plantas de generación eólica, distanciados unos de otros, en función del impacto ambiental y de las turbulencias generadas por el movimiento de las palas.</a:t>
            </a:r>
          </a:p>
          <a:p>
            <a:r>
              <a:rPr lang="es-ES" dirty="0" smtClean="0"/>
              <a:t>Para aportar energía a la red eléctrica, los aerogeneradores deben estar dotados de un sistema de sincronización para que la frecuencia de la corriente generada se mantenga perfectamente sincronizada con la frecuencia de la red.</a:t>
            </a:r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548680"/>
            <a:ext cx="8134672" cy="695674"/>
          </a:xfrm>
        </p:spPr>
        <p:txBody>
          <a:bodyPr/>
          <a:lstStyle/>
          <a:p>
            <a:r>
              <a:rPr lang="es-ES" sz="4000" dirty="0" smtClean="0"/>
              <a:t>5. Componentes de un Aerogenerador.</a:t>
            </a:r>
            <a:endParaRPr lang="es-ES" sz="40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12776"/>
            <a:ext cx="4030216" cy="483562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Góndola.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Aspas o palas.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Torre.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Buje y rotor.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Eje Principal (baja </a:t>
            </a:r>
            <a:r>
              <a:rPr lang="es-ES" sz="2300" dirty="0" err="1" smtClean="0"/>
              <a:t>vel</a:t>
            </a:r>
            <a:r>
              <a:rPr lang="es-ES" sz="2300" dirty="0" smtClean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Multiplicadora.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Freno mecánico.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Eje Pequeño (alta </a:t>
            </a:r>
            <a:r>
              <a:rPr lang="es-ES" sz="2300" dirty="0" err="1" smtClean="0"/>
              <a:t>vel</a:t>
            </a:r>
            <a:r>
              <a:rPr lang="es-ES" sz="2300" dirty="0" smtClean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Generador eléctrico.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Controlador electrónico.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Unidad de refrigeración.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Mecanismo de orientación.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300" dirty="0" smtClean="0"/>
              <a:t>Anemómetro y veleta.</a:t>
            </a:r>
          </a:p>
          <a:p>
            <a:pPr marL="457200" indent="-457200">
              <a:buFont typeface="+mj-lt"/>
              <a:buAutoNum type="arabicPeriod"/>
            </a:pPr>
            <a:endParaRPr lang="es-ES" sz="1800" dirty="0" smtClean="0"/>
          </a:p>
          <a:p>
            <a:pPr marL="457200" indent="-457200">
              <a:buFont typeface="+mj-lt"/>
              <a:buAutoNum type="arabicPeriod"/>
            </a:pPr>
            <a:endParaRPr lang="es-ES" sz="1800" dirty="0" smtClean="0"/>
          </a:p>
          <a:p>
            <a:pPr marL="457200" indent="-457200">
              <a:buFont typeface="+mj-lt"/>
              <a:buAutoNum type="arabicPeriod"/>
            </a:pPr>
            <a:endParaRPr lang="es-ES" sz="1800" dirty="0" smtClean="0"/>
          </a:p>
          <a:p>
            <a:pPr marL="457200" indent="-457200">
              <a:buFont typeface="+mj-lt"/>
              <a:buAutoNum type="arabicPeriod"/>
            </a:pPr>
            <a:endParaRPr lang="es-ES" sz="2000" dirty="0"/>
          </a:p>
        </p:txBody>
      </p:sp>
      <p:pic>
        <p:nvPicPr>
          <p:cNvPr id="5" name="4 Marcador de contenido" descr="energia-eolica-constitucion-basica-de-un-aerogenerador_21704_3_1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412776"/>
            <a:ext cx="2952328" cy="2760712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861048"/>
            <a:ext cx="40679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s-ES" dirty="0" smtClean="0"/>
              <a:t>6. Funcionamiento. </a:t>
            </a:r>
            <a:endParaRPr lang="es-ES" dirty="0"/>
          </a:p>
        </p:txBody>
      </p:sp>
      <p:pic>
        <p:nvPicPr>
          <p:cNvPr id="4" name="3 Marcador de contenido" descr="componentes-aerogenerad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374" y="1484313"/>
            <a:ext cx="6257478" cy="438943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6. Funcionamiento.</a:t>
            </a:r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4392487"/>
          </a:xfrm>
        </p:spPr>
        <p:txBody>
          <a:bodyPr/>
          <a:lstStyle/>
          <a:p>
            <a:r>
              <a:rPr lang="es-ES" dirty="0" smtClean="0"/>
              <a:t>Eje vertical.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4392487"/>
          </a:xfrm>
        </p:spPr>
        <p:txBody>
          <a:bodyPr/>
          <a:lstStyle/>
          <a:p>
            <a:r>
              <a:rPr lang="es-ES" dirty="0" smtClean="0"/>
              <a:t>Eje horizontal.</a:t>
            </a:r>
            <a:endParaRPr lang="es-ES" dirty="0"/>
          </a:p>
        </p:txBody>
      </p:sp>
      <p:graphicFrame>
        <p:nvGraphicFramePr>
          <p:cNvPr id="7" name="6 Diagrama"/>
          <p:cNvGraphicFramePr/>
          <p:nvPr/>
        </p:nvGraphicFramePr>
        <p:xfrm>
          <a:off x="827584" y="1628800"/>
          <a:ext cx="7272808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12 Imagen" descr="aerogeneradores-domesticos-eje-vertical-tres-palas-rotor-darrieus-65756-1515949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3568" y="3212976"/>
            <a:ext cx="3096344" cy="2952328"/>
          </a:xfrm>
          <a:prstGeom prst="rect">
            <a:avLst/>
          </a:prstGeom>
        </p:spPr>
      </p:pic>
      <p:pic>
        <p:nvPicPr>
          <p:cNvPr id="9" name="8 Imagen" descr="Turbina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3140969"/>
            <a:ext cx="2592288" cy="314963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59352"/>
          </a:xfrm>
        </p:spPr>
        <p:txBody>
          <a:bodyPr/>
          <a:lstStyle/>
          <a:p>
            <a:r>
              <a:rPr lang="es-ES" dirty="0" smtClean="0"/>
              <a:t>A Barlovento: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4008" y="2276872"/>
            <a:ext cx="4041775" cy="654843"/>
          </a:xfrm>
        </p:spPr>
        <p:txBody>
          <a:bodyPr/>
          <a:lstStyle/>
          <a:p>
            <a:r>
              <a:rPr lang="es-ES" dirty="0" smtClean="0"/>
              <a:t>A sotavento: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467544" y="3140968"/>
            <a:ext cx="4040188" cy="3003328"/>
          </a:xfrm>
        </p:spPr>
        <p:txBody>
          <a:bodyPr/>
          <a:lstStyle/>
          <a:p>
            <a:r>
              <a:rPr lang="es-ES" dirty="0" smtClean="0"/>
              <a:t>Cuando las aspas se enfrentan al viento.</a:t>
            </a:r>
          </a:p>
          <a:p>
            <a:r>
              <a:rPr lang="es-ES" dirty="0" smtClean="0"/>
              <a:t>Es el diseño mas utilizado.</a:t>
            </a:r>
          </a:p>
          <a:p>
            <a:r>
              <a:rPr lang="es-ES" dirty="0" smtClean="0"/>
              <a:t>Necesita de un mecanismo de orientación para mantener las aspas de cara al viento.</a:t>
            </a:r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>
          <a:xfrm>
            <a:off x="4644008" y="3140968"/>
            <a:ext cx="4041775" cy="3003328"/>
          </a:xfrm>
        </p:spPr>
        <p:txBody>
          <a:bodyPr/>
          <a:lstStyle/>
          <a:p>
            <a:r>
              <a:rPr lang="es-ES" dirty="0" smtClean="0"/>
              <a:t>Las aspas se mueven con el viento que sale tras la góndola. </a:t>
            </a:r>
          </a:p>
          <a:p>
            <a:r>
              <a:rPr lang="es-ES" dirty="0" smtClean="0"/>
              <a:t>Es menos utilizado.</a:t>
            </a:r>
          </a:p>
          <a:p>
            <a:r>
              <a:rPr lang="es-ES" dirty="0" smtClean="0"/>
              <a:t>Pueden ser construidos sin un mecanismo de orientación.</a:t>
            </a:r>
          </a:p>
          <a:p>
            <a:endParaRPr lang="es-ES" dirty="0"/>
          </a:p>
        </p:txBody>
      </p:sp>
      <p:graphicFrame>
        <p:nvGraphicFramePr>
          <p:cNvPr id="12" name="11 Diagrama"/>
          <p:cNvGraphicFramePr/>
          <p:nvPr/>
        </p:nvGraphicFramePr>
        <p:xfrm>
          <a:off x="827584" y="1556792"/>
          <a:ext cx="7128792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59352"/>
          </a:xfrm>
        </p:spPr>
        <p:txBody>
          <a:bodyPr/>
          <a:lstStyle/>
          <a:p>
            <a:r>
              <a:rPr lang="es-ES" dirty="0" smtClean="0"/>
              <a:t>Una Pala: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23528" y="3140968"/>
            <a:ext cx="4184204" cy="3003328"/>
          </a:xfrm>
        </p:spPr>
        <p:txBody>
          <a:bodyPr/>
          <a:lstStyle/>
          <a:p>
            <a:r>
              <a:rPr lang="es-ES" dirty="0" smtClean="0"/>
              <a:t>Precisan de un contrapeso en el otro extremo para equilibrar.</a:t>
            </a:r>
          </a:p>
          <a:p>
            <a:r>
              <a:rPr lang="es-ES" dirty="0" smtClean="0"/>
              <a:t>Velocidad de giro muy elevada.</a:t>
            </a:r>
          </a:p>
          <a:p>
            <a:r>
              <a:rPr lang="es-ES" dirty="0" smtClean="0"/>
              <a:t>Introducen en el eje unos esfuerzos muy variables, lo que acorta la vida de la instalación. </a:t>
            </a:r>
          </a:p>
          <a:p>
            <a:endParaRPr lang="es-ES" dirty="0" smtClean="0"/>
          </a:p>
        </p:txBody>
      </p:sp>
      <p:graphicFrame>
        <p:nvGraphicFramePr>
          <p:cNvPr id="12" name="11 Diagrama"/>
          <p:cNvGraphicFramePr/>
          <p:nvPr/>
        </p:nvGraphicFramePr>
        <p:xfrm>
          <a:off x="827584" y="1556792"/>
          <a:ext cx="7128792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Imagen" descr="aerogenerador-monopal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2564904"/>
            <a:ext cx="3407730" cy="3672408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59352"/>
          </a:xfrm>
        </p:spPr>
        <p:txBody>
          <a:bodyPr/>
          <a:lstStyle/>
          <a:p>
            <a:r>
              <a:rPr lang="es-ES" dirty="0" smtClean="0"/>
              <a:t>Dos Palas (Bipala):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23528" y="3140968"/>
            <a:ext cx="4184204" cy="3003328"/>
          </a:xfrm>
        </p:spPr>
        <p:txBody>
          <a:bodyPr/>
          <a:lstStyle/>
          <a:p>
            <a:r>
              <a:rPr lang="es-ES" dirty="0" smtClean="0"/>
              <a:t>Tienen la ventaja de ahorrar el coste y el peso de una pala, respecto a los tripala.</a:t>
            </a:r>
          </a:p>
          <a:p>
            <a:r>
              <a:rPr lang="es-ES" dirty="0" smtClean="0"/>
              <a:t>Necesitan una mayor velocidad de giro para producir la misma energía de salida.</a:t>
            </a:r>
          </a:p>
          <a:p>
            <a:r>
              <a:rPr lang="es-ES" dirty="0" smtClean="0"/>
              <a:t>Son mas ruidosos.</a:t>
            </a:r>
          </a:p>
        </p:txBody>
      </p:sp>
      <p:graphicFrame>
        <p:nvGraphicFramePr>
          <p:cNvPr id="12" name="11 Diagrama"/>
          <p:cNvGraphicFramePr/>
          <p:nvPr/>
        </p:nvGraphicFramePr>
        <p:xfrm>
          <a:off x="827584" y="1556792"/>
          <a:ext cx="7128792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Imagen" descr="aerogenerador-monopal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008" y="3284984"/>
            <a:ext cx="4235765" cy="230425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59352"/>
          </a:xfrm>
        </p:spPr>
        <p:txBody>
          <a:bodyPr/>
          <a:lstStyle/>
          <a:p>
            <a:r>
              <a:rPr lang="es-ES" dirty="0" smtClean="0"/>
              <a:t>Tres Palas: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23528" y="3140968"/>
            <a:ext cx="4184204" cy="3003328"/>
          </a:xfrm>
        </p:spPr>
        <p:txBody>
          <a:bodyPr/>
          <a:lstStyle/>
          <a:p>
            <a:r>
              <a:rPr lang="es-ES" dirty="0" smtClean="0"/>
              <a:t>Es el diseño mas utilizado y tiende a imponerse como estándar. </a:t>
            </a:r>
          </a:p>
        </p:txBody>
      </p:sp>
      <p:graphicFrame>
        <p:nvGraphicFramePr>
          <p:cNvPr id="12" name="11 Diagrama"/>
          <p:cNvGraphicFramePr/>
          <p:nvPr/>
        </p:nvGraphicFramePr>
        <p:xfrm>
          <a:off x="827584" y="1556792"/>
          <a:ext cx="7128792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Imagen" descr="aerogenerador-monopal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8064" y="2564904"/>
            <a:ext cx="2855964" cy="380795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ES" dirty="0" smtClean="0"/>
              <a:t>7. Tipos de Aerogeneradores.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59352"/>
          </a:xfrm>
        </p:spPr>
        <p:txBody>
          <a:bodyPr/>
          <a:lstStyle/>
          <a:p>
            <a:r>
              <a:rPr lang="es-ES" dirty="0" smtClean="0"/>
              <a:t>Multipalas: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23528" y="3140968"/>
            <a:ext cx="4184204" cy="3003328"/>
          </a:xfrm>
        </p:spPr>
        <p:txBody>
          <a:bodyPr/>
          <a:lstStyle/>
          <a:p>
            <a:r>
              <a:rPr lang="es-ES" dirty="0" smtClean="0"/>
              <a:t>Con un número superior a tres palas. </a:t>
            </a:r>
          </a:p>
          <a:p>
            <a:r>
              <a:rPr lang="es-ES" dirty="0" smtClean="0"/>
              <a:t>Se trata del llamado modelo americano, debido a que una de sus primeras aplicaciones fue la extracción de agua en pozos de las grandes llanuras de aquel continente.</a:t>
            </a:r>
          </a:p>
          <a:p>
            <a:endParaRPr lang="es-ES" dirty="0" smtClean="0"/>
          </a:p>
        </p:txBody>
      </p:sp>
      <p:graphicFrame>
        <p:nvGraphicFramePr>
          <p:cNvPr id="12" name="11 Diagrama"/>
          <p:cNvGraphicFramePr/>
          <p:nvPr/>
        </p:nvGraphicFramePr>
        <p:xfrm>
          <a:off x="827584" y="1556792"/>
          <a:ext cx="7128792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Imagen" descr="aerogenerador-monopal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8064" y="3024578"/>
            <a:ext cx="2855964" cy="2888603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Almacenamiento y Potencia.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energía producida por el generador eólico se almacena en el banco de baterías. </a:t>
            </a:r>
          </a:p>
          <a:p>
            <a:r>
              <a:rPr lang="es-ES" dirty="0" smtClean="0"/>
              <a:t>El generador eólico transforma la energía del viento en corriente directa a 12 o 24 voltios DC y se conecta directamente al banco de baterías. </a:t>
            </a:r>
          </a:p>
          <a:p>
            <a:r>
              <a:rPr lang="es-ES" dirty="0" smtClean="0"/>
              <a:t>Posee un sofisticado regulador electrónico de voltaje que vigila permanentemente el estado de carga de las baterías, mantiene un riguroso control sobre su velocidad de giro y compensa las pérdidas de tensión en la línea de conducción.</a:t>
            </a:r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Almacenamiento y Potencia.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autonomía del sistema puede ser estimada de acuerdo a las tablas de potencia suministradas por el fabricante. </a:t>
            </a:r>
          </a:p>
          <a:p>
            <a:r>
              <a:rPr lang="es-ES" dirty="0" smtClean="0"/>
              <a:t>La siguiente tabla resume la potencia esperada de un generador de 1000 vatios bajo diferentes regímenes de viento.</a:t>
            </a:r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Almacenamiento y Potencia.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36912"/>
            <a:ext cx="8136904" cy="2425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9. Energía Eólica en España.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r>
              <a:rPr lang="es-ES" dirty="0" smtClean="0"/>
              <a:t>España ha sido pionera a nivel mundial, produciendo en 2007 el 20 % de la electricidad eólica mundial, y convirtiéndose en líder en investigación y desarrollo de esta tecnología.</a:t>
            </a:r>
          </a:p>
          <a:p>
            <a:endParaRPr lang="es-ES" dirty="0" smtClean="0"/>
          </a:p>
          <a:p>
            <a:r>
              <a:rPr lang="es-ES" dirty="0" smtClean="0"/>
              <a:t>Desde la década de 2000 ha sufrido un aumento espectacular, incentivada por una legislación que estimulaba a la inversión y el desarrollo mediante primas.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9. Energía Eólica en España.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r>
              <a:rPr lang="es-ES" dirty="0" smtClean="0"/>
              <a:t>A 30 de Abril de 2012 la potencia eólica instalada era de 21.288 MW (21 % de la potencia bruta instalada del sistema eléctrico nacional), cubriendo durante 2011 el 16 % de la demanda eléctrica.</a:t>
            </a:r>
          </a:p>
          <a:p>
            <a:endParaRPr lang="es-ES" dirty="0" smtClean="0"/>
          </a:p>
          <a:p>
            <a:r>
              <a:rPr lang="es-ES" dirty="0" smtClean="0"/>
              <a:t>Desde el 2009 se trata así mismo de la tercera fuente de energía tras superar a la generada mediante carbón, solo superada por la energía de ciclo combinado y la nuclear.</a:t>
            </a:r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9. Energía Eólica en España.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r>
              <a:rPr lang="es-ES" dirty="0" smtClean="0"/>
              <a:t>A 30 de Abril de 2012 la potencia eólica instalada era de 21.288 MW (21 % de la potencia bruta instalada del sistema eléctrico nacional), cubriendo durante 2011 el 16 % de la demanda eléctrica.</a:t>
            </a:r>
          </a:p>
          <a:p>
            <a:endParaRPr lang="es-ES" dirty="0" smtClean="0"/>
          </a:p>
          <a:p>
            <a:r>
              <a:rPr lang="es-ES" dirty="0" smtClean="0"/>
              <a:t>Desde el 2009 se trata así mismo de la tercera fuente de energía tras superar a la generada mediante carbón, solo superada por la energía de ciclo combinado y la nuclear.</a:t>
            </a:r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0 Imagen" descr="noti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8604448" cy="4598685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7544" y="476672"/>
            <a:ext cx="4040188" cy="659352"/>
          </a:xfrm>
        </p:spPr>
        <p:txBody>
          <a:bodyPr/>
          <a:lstStyle/>
          <a:p>
            <a:pPr algn="ctr"/>
            <a:r>
              <a:rPr lang="es-ES" sz="3600" dirty="0" smtClean="0"/>
              <a:t>Ventajas</a:t>
            </a:r>
            <a:endParaRPr lang="es-ES" sz="36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4008" y="476672"/>
            <a:ext cx="4041775" cy="654843"/>
          </a:xfrm>
        </p:spPr>
        <p:txBody>
          <a:bodyPr>
            <a:normAutofit/>
          </a:bodyPr>
          <a:lstStyle/>
          <a:p>
            <a:pPr algn="ctr"/>
            <a:r>
              <a:rPr lang="es-ES" sz="3600" dirty="0" smtClean="0"/>
              <a:t>Desventajas</a:t>
            </a:r>
            <a:endParaRPr lang="es-ES" sz="360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67544" y="1412776"/>
            <a:ext cx="4032448" cy="525658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dirty="0" smtClean="0"/>
              <a:t>No produce emisiones dañinas para el medio ambiente.</a:t>
            </a:r>
          </a:p>
          <a:p>
            <a:pPr lvl="0"/>
            <a:r>
              <a:rPr lang="es-ES" dirty="0" smtClean="0"/>
              <a:t>Es inagotable.</a:t>
            </a:r>
          </a:p>
          <a:p>
            <a:pPr lvl="0"/>
            <a:r>
              <a:rPr lang="es-ES" dirty="0" smtClean="0"/>
              <a:t>Los parques eólicos son compatibles con otros usos (ganadería, agricultura...)</a:t>
            </a:r>
          </a:p>
          <a:p>
            <a:pPr lvl="0"/>
            <a:r>
              <a:rPr lang="es-ES" dirty="0" smtClean="0"/>
              <a:t>Los aerogeneradores no requieren suministro de combustible por lo que son ideales para países en vías de desarrollo.</a:t>
            </a:r>
          </a:p>
          <a:p>
            <a:pPr lvl="0"/>
            <a:r>
              <a:rPr lang="es-ES" dirty="0" smtClean="0"/>
              <a:t>Su mantenimiento es escaso, sólo necesitan una revisión cada seis meses.</a:t>
            </a:r>
          </a:p>
          <a:p>
            <a:pPr lvl="0"/>
            <a:r>
              <a:rPr lang="es-ES" dirty="0" smtClean="0"/>
              <a:t>Su utilización combinada con otros tipos de energía, habitualmente la energía solar fotovoltaica, permite la autoalimentación de viviendas.</a:t>
            </a:r>
          </a:p>
          <a:p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4008" y="1412776"/>
            <a:ext cx="4320480" cy="5256584"/>
          </a:xfrm>
        </p:spPr>
        <p:txBody>
          <a:bodyPr/>
          <a:lstStyle/>
          <a:p>
            <a:pPr lvl="0"/>
            <a:r>
              <a:rPr lang="es-ES" dirty="0" smtClean="0"/>
              <a:t>Los aerogeneradores provocan un gran impacto paisajístico.</a:t>
            </a:r>
          </a:p>
          <a:p>
            <a:pPr lvl="0"/>
            <a:r>
              <a:rPr lang="es-ES" dirty="0" smtClean="0"/>
              <a:t>Las hélices pueden provocar daños en las aves que chocan contra ellas.</a:t>
            </a:r>
          </a:p>
          <a:p>
            <a:pPr lvl="0"/>
            <a:r>
              <a:rPr lang="es-ES" dirty="0" smtClean="0"/>
              <a:t>Contaminación acústica generada por el giro de las turbinas.</a:t>
            </a:r>
          </a:p>
          <a:p>
            <a:pPr lvl="0"/>
            <a:r>
              <a:rPr lang="es-ES" dirty="0" smtClean="0"/>
              <a:t>Los parques se instalan a menudo en zonas salvajes o vírgenes que quedan modificadas por las obras de instalación.</a:t>
            </a:r>
          </a:p>
          <a:p>
            <a:endParaRPr lang="es-ES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4139952" y="620688"/>
          <a:ext cx="864096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s-ES" dirty="0" smtClean="0"/>
              <a:t>11. Inconvenientes técnicos.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" dirty="0" smtClean="0"/>
              <a:t>Debido a la falta de seguridad en la existencia del viento, la energía eólica no puede ser utilizada como única fuente de energía eléctrica.</a:t>
            </a:r>
          </a:p>
          <a:p>
            <a:pPr lvl="0"/>
            <a:r>
              <a:rPr lang="es-ES" dirty="0" smtClean="0"/>
              <a:t>Al subir y bajar su producción cada vez que cambia la velocidad del viento, se desgasta más la maquinaría.</a:t>
            </a:r>
          </a:p>
          <a:p>
            <a:r>
              <a:rPr lang="es-ES" dirty="0" smtClean="0"/>
              <a:t>Si los vientos son de mas de 25 m/s el sistema de seguridad del aerogenerador lo desconectará produciendo así un descenso en la producción eléctrica.</a:t>
            </a:r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7864" y="2636912"/>
            <a:ext cx="2097432" cy="1362456"/>
          </a:xfrm>
        </p:spPr>
        <p:txBody>
          <a:bodyPr/>
          <a:lstStyle/>
          <a:p>
            <a:r>
              <a:rPr lang="es-ES" sz="9600" dirty="0" smtClean="0"/>
              <a:t>FIN</a:t>
            </a:r>
            <a:endParaRPr lang="es-ES" sz="9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868144" y="5661248"/>
            <a:ext cx="288032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Óscar López Corma</a:t>
            </a:r>
            <a:endParaRPr lang="es-E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530120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Sistemas De Potencia</a:t>
            </a:r>
          </a:p>
          <a:p>
            <a:r>
              <a:rPr lang="es-ES" dirty="0" smtClean="0"/>
              <a:t>1º ARI</a:t>
            </a:r>
          </a:p>
          <a:p>
            <a:r>
              <a:rPr lang="es-ES" dirty="0" smtClean="0"/>
              <a:t>IES. Botànic Cavanilles</a:t>
            </a:r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367</TotalTime>
  <Words>1480</Words>
  <Application>Microsoft Office PowerPoint</Application>
  <PresentationFormat>Presentación en pantalla (4:3)</PresentationFormat>
  <Paragraphs>153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Flujo</vt:lpstr>
      <vt:lpstr>ENERGÍA EÓLICA</vt:lpstr>
      <vt:lpstr>Índice:</vt:lpstr>
      <vt:lpstr>1. ¿Que es?</vt:lpstr>
      <vt:lpstr>1. ¿Que es?</vt:lpstr>
      <vt:lpstr>2. ¿Cómo se obtiene la energía eléctrica?</vt:lpstr>
      <vt:lpstr>2. ¿Cómo se obtiene la energía eléctrica?</vt:lpstr>
      <vt:lpstr>3. Parques Eólicos.</vt:lpstr>
      <vt:lpstr>3. Parques Eólicos.</vt:lpstr>
      <vt:lpstr>3. Parques Eólicos.</vt:lpstr>
      <vt:lpstr>4. Aerogeneradores.</vt:lpstr>
      <vt:lpstr>5. Componentes de un Aerogenerador.</vt:lpstr>
      <vt:lpstr>6. Funcionamiento. </vt:lpstr>
      <vt:lpstr>6. Funcionamiento.</vt:lpstr>
      <vt:lpstr>7. Tipos de Aerogeneradores.</vt:lpstr>
      <vt:lpstr>7. Tipos de Aerogeneradores.</vt:lpstr>
      <vt:lpstr>7. Tipos de Aerogeneradores.</vt:lpstr>
      <vt:lpstr>7. Tipos de Aerogeneradores.</vt:lpstr>
      <vt:lpstr>7. Tipos de Aerogeneradores.</vt:lpstr>
      <vt:lpstr>7. Tipos de Aerogeneradores.</vt:lpstr>
      <vt:lpstr>8. Almacenamiento y Potencia.</vt:lpstr>
      <vt:lpstr>8. Almacenamiento y Potencia.</vt:lpstr>
      <vt:lpstr>8. Almacenamiento y Potencia.</vt:lpstr>
      <vt:lpstr>9. Energía Eólica en España.</vt:lpstr>
      <vt:lpstr>9. Energía Eólica en España.</vt:lpstr>
      <vt:lpstr>9. Energía Eólica en España.</vt:lpstr>
      <vt:lpstr>Diapositiva 26</vt:lpstr>
      <vt:lpstr>11. Inconvenientes técnicos.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ENERGÍA EÓLICA</dc:title>
  <dc:creator>Oscar</dc:creator>
  <cp:lastModifiedBy>Oscar</cp:lastModifiedBy>
  <cp:revision>39</cp:revision>
  <dcterms:created xsi:type="dcterms:W3CDTF">2013-12-14T16:40:39Z</dcterms:created>
  <dcterms:modified xsi:type="dcterms:W3CDTF">2013-12-16T09:33:14Z</dcterms:modified>
</cp:coreProperties>
</file>